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7" r:id="rId3"/>
    <p:sldId id="259" r:id="rId4"/>
    <p:sldId id="260" r:id="rId5"/>
    <p:sldId id="261" r:id="rId6"/>
    <p:sldId id="276" r:id="rId7"/>
    <p:sldId id="269" r:id="rId8"/>
    <p:sldId id="270" r:id="rId9"/>
    <p:sldId id="272" r:id="rId10"/>
    <p:sldId id="273" r:id="rId11"/>
    <p:sldId id="277" r:id="rId12"/>
    <p:sldId id="278" r:id="rId13"/>
    <p:sldId id="279" r:id="rId14"/>
    <p:sldId id="281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61"/>
    <p:restoredTop sz="94656"/>
  </p:normalViewPr>
  <p:slideViewPr>
    <p:cSldViewPr snapToGrid="0" snapToObjects="1">
      <p:cViewPr varScale="1">
        <p:scale>
          <a:sx n="93" d="100"/>
          <a:sy n="93" d="100"/>
        </p:scale>
        <p:origin x="24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BD9C80-7FAC-4204-87DB-9315156A49C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AAC1DF8-163C-4146-908B-B54423F6FD6C}">
      <dgm:prSet/>
      <dgm:spPr/>
      <dgm:t>
        <a:bodyPr/>
        <a:lstStyle/>
        <a:p>
          <a:r>
            <a:rPr lang="en-US"/>
            <a:t>We used StandardScaler </a:t>
          </a:r>
        </a:p>
      </dgm:t>
    </dgm:pt>
    <dgm:pt modelId="{E7C693E9-42E6-42C0-ABDB-A93751972C3D}" type="parTrans" cxnId="{51494AFC-F741-4F2F-BA43-CB837D7F8265}">
      <dgm:prSet/>
      <dgm:spPr/>
      <dgm:t>
        <a:bodyPr/>
        <a:lstStyle/>
        <a:p>
          <a:endParaRPr lang="en-US"/>
        </a:p>
      </dgm:t>
    </dgm:pt>
    <dgm:pt modelId="{6544BC86-43E3-4644-8786-621596FFE226}" type="sibTrans" cxnId="{51494AFC-F741-4F2F-BA43-CB837D7F8265}">
      <dgm:prSet/>
      <dgm:spPr/>
      <dgm:t>
        <a:bodyPr/>
        <a:lstStyle/>
        <a:p>
          <a:endParaRPr lang="en-US"/>
        </a:p>
      </dgm:t>
    </dgm:pt>
    <dgm:pt modelId="{07A75B49-CB68-4123-87CC-D5C51CF55646}">
      <dgm:prSet/>
      <dgm:spPr/>
      <dgm:t>
        <a:bodyPr/>
        <a:lstStyle/>
        <a:p>
          <a:r>
            <a:rPr lang="en-IN"/>
            <a:t>Splitting X and y into training and test dataset with 80, 20</a:t>
          </a:r>
          <a:endParaRPr lang="en-US"/>
        </a:p>
      </dgm:t>
    </dgm:pt>
    <dgm:pt modelId="{FF606EC6-2733-43BF-A32B-BE8FD9E031B4}" type="parTrans" cxnId="{D275612D-3376-4CB1-ABED-604A7A8D6A7C}">
      <dgm:prSet/>
      <dgm:spPr/>
      <dgm:t>
        <a:bodyPr/>
        <a:lstStyle/>
        <a:p>
          <a:endParaRPr lang="en-US"/>
        </a:p>
      </dgm:t>
    </dgm:pt>
    <dgm:pt modelId="{810650AB-D16D-4F64-B538-FB38CFE79BCE}" type="sibTrans" cxnId="{D275612D-3376-4CB1-ABED-604A7A8D6A7C}">
      <dgm:prSet/>
      <dgm:spPr/>
      <dgm:t>
        <a:bodyPr/>
        <a:lstStyle/>
        <a:p>
          <a:endParaRPr lang="en-US"/>
        </a:p>
      </dgm:t>
    </dgm:pt>
    <dgm:pt modelId="{E5443BDB-E6F6-4019-A805-910C746085B6}" type="pres">
      <dgm:prSet presAssocID="{99BD9C80-7FAC-4204-87DB-9315156A49C4}" presName="root" presStyleCnt="0">
        <dgm:presLayoutVars>
          <dgm:dir/>
          <dgm:resizeHandles val="exact"/>
        </dgm:presLayoutVars>
      </dgm:prSet>
      <dgm:spPr/>
    </dgm:pt>
    <dgm:pt modelId="{BA219CCB-72F6-466C-A4E4-8FC7A442246A}" type="pres">
      <dgm:prSet presAssocID="{1AAC1DF8-163C-4146-908B-B54423F6FD6C}" presName="compNode" presStyleCnt="0"/>
      <dgm:spPr/>
    </dgm:pt>
    <dgm:pt modelId="{5A84BBA4-864D-4FA2-AB3A-2925A32CA0BF}" type="pres">
      <dgm:prSet presAssocID="{1AAC1DF8-163C-4146-908B-B54423F6FD6C}" presName="bgRect" presStyleLbl="bgShp" presStyleIdx="0" presStyleCnt="2"/>
      <dgm:spPr/>
    </dgm:pt>
    <dgm:pt modelId="{1DEA3127-BE1D-44C8-8B2E-6084F5AC69F5}" type="pres">
      <dgm:prSet presAssocID="{1AAC1DF8-163C-4146-908B-B54423F6FD6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168EE67-3E14-4D47-AB79-6BC68A4624DC}" type="pres">
      <dgm:prSet presAssocID="{1AAC1DF8-163C-4146-908B-B54423F6FD6C}" presName="spaceRect" presStyleCnt="0"/>
      <dgm:spPr/>
    </dgm:pt>
    <dgm:pt modelId="{BE69C41F-9C12-49DF-B7B1-E8FEA85FBBFF}" type="pres">
      <dgm:prSet presAssocID="{1AAC1DF8-163C-4146-908B-B54423F6FD6C}" presName="parTx" presStyleLbl="revTx" presStyleIdx="0" presStyleCnt="2">
        <dgm:presLayoutVars>
          <dgm:chMax val="0"/>
          <dgm:chPref val="0"/>
        </dgm:presLayoutVars>
      </dgm:prSet>
      <dgm:spPr/>
    </dgm:pt>
    <dgm:pt modelId="{4B87C56F-4BFC-44CA-9795-AFEC24EA0748}" type="pres">
      <dgm:prSet presAssocID="{6544BC86-43E3-4644-8786-621596FFE226}" presName="sibTrans" presStyleCnt="0"/>
      <dgm:spPr/>
    </dgm:pt>
    <dgm:pt modelId="{ABDDCB90-7D3A-422E-8D5A-79CE170AF6E7}" type="pres">
      <dgm:prSet presAssocID="{07A75B49-CB68-4123-87CC-D5C51CF55646}" presName="compNode" presStyleCnt="0"/>
      <dgm:spPr/>
    </dgm:pt>
    <dgm:pt modelId="{7363E22D-7A25-48FD-94DE-0555A4B57D30}" type="pres">
      <dgm:prSet presAssocID="{07A75B49-CB68-4123-87CC-D5C51CF55646}" presName="bgRect" presStyleLbl="bgShp" presStyleIdx="1" presStyleCnt="2"/>
      <dgm:spPr/>
    </dgm:pt>
    <dgm:pt modelId="{07AFCDD2-A63C-47E8-B89A-746A29CF6589}" type="pres">
      <dgm:prSet presAssocID="{07A75B49-CB68-4123-87CC-D5C51CF5564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A1F26DFA-DAD5-486D-B30E-1E6FFBD36230}" type="pres">
      <dgm:prSet presAssocID="{07A75B49-CB68-4123-87CC-D5C51CF55646}" presName="spaceRect" presStyleCnt="0"/>
      <dgm:spPr/>
    </dgm:pt>
    <dgm:pt modelId="{7F8B8C1C-ECFD-4FAE-9A21-62556C2F9792}" type="pres">
      <dgm:prSet presAssocID="{07A75B49-CB68-4123-87CC-D5C51CF5564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275612D-3376-4CB1-ABED-604A7A8D6A7C}" srcId="{99BD9C80-7FAC-4204-87DB-9315156A49C4}" destId="{07A75B49-CB68-4123-87CC-D5C51CF55646}" srcOrd="1" destOrd="0" parTransId="{FF606EC6-2733-43BF-A32B-BE8FD9E031B4}" sibTransId="{810650AB-D16D-4F64-B538-FB38CFE79BCE}"/>
    <dgm:cxn modelId="{250FEF31-DAA7-4D7C-B75C-6603F0D8DDCE}" type="presOf" srcId="{1AAC1DF8-163C-4146-908B-B54423F6FD6C}" destId="{BE69C41F-9C12-49DF-B7B1-E8FEA85FBBFF}" srcOrd="0" destOrd="0" presId="urn:microsoft.com/office/officeart/2018/2/layout/IconVerticalSolidList"/>
    <dgm:cxn modelId="{D4009742-6356-413F-9C16-8187ABA14D5A}" type="presOf" srcId="{99BD9C80-7FAC-4204-87DB-9315156A49C4}" destId="{E5443BDB-E6F6-4019-A805-910C746085B6}" srcOrd="0" destOrd="0" presId="urn:microsoft.com/office/officeart/2018/2/layout/IconVerticalSolidList"/>
    <dgm:cxn modelId="{747307D3-690E-4360-A9A0-3B7C43E14A42}" type="presOf" srcId="{07A75B49-CB68-4123-87CC-D5C51CF55646}" destId="{7F8B8C1C-ECFD-4FAE-9A21-62556C2F9792}" srcOrd="0" destOrd="0" presId="urn:microsoft.com/office/officeart/2018/2/layout/IconVerticalSolidList"/>
    <dgm:cxn modelId="{51494AFC-F741-4F2F-BA43-CB837D7F8265}" srcId="{99BD9C80-7FAC-4204-87DB-9315156A49C4}" destId="{1AAC1DF8-163C-4146-908B-B54423F6FD6C}" srcOrd="0" destOrd="0" parTransId="{E7C693E9-42E6-42C0-ABDB-A93751972C3D}" sibTransId="{6544BC86-43E3-4644-8786-621596FFE226}"/>
    <dgm:cxn modelId="{A8B48A9F-657D-4428-B7A4-489811840A01}" type="presParOf" srcId="{E5443BDB-E6F6-4019-A805-910C746085B6}" destId="{BA219CCB-72F6-466C-A4E4-8FC7A442246A}" srcOrd="0" destOrd="0" presId="urn:microsoft.com/office/officeart/2018/2/layout/IconVerticalSolidList"/>
    <dgm:cxn modelId="{4168D394-4615-4124-AE5B-8581E6DD1BB4}" type="presParOf" srcId="{BA219CCB-72F6-466C-A4E4-8FC7A442246A}" destId="{5A84BBA4-864D-4FA2-AB3A-2925A32CA0BF}" srcOrd="0" destOrd="0" presId="urn:microsoft.com/office/officeart/2018/2/layout/IconVerticalSolidList"/>
    <dgm:cxn modelId="{191995CB-FE1F-4C3F-B4AA-F230352F3964}" type="presParOf" srcId="{BA219CCB-72F6-466C-A4E4-8FC7A442246A}" destId="{1DEA3127-BE1D-44C8-8B2E-6084F5AC69F5}" srcOrd="1" destOrd="0" presId="urn:microsoft.com/office/officeart/2018/2/layout/IconVerticalSolidList"/>
    <dgm:cxn modelId="{1EDFCBDF-B84B-438B-9AA7-C1503EE58838}" type="presParOf" srcId="{BA219CCB-72F6-466C-A4E4-8FC7A442246A}" destId="{B168EE67-3E14-4D47-AB79-6BC68A4624DC}" srcOrd="2" destOrd="0" presId="urn:microsoft.com/office/officeart/2018/2/layout/IconVerticalSolidList"/>
    <dgm:cxn modelId="{EE2D6167-058C-4554-9AE8-F7BAE4EA0886}" type="presParOf" srcId="{BA219CCB-72F6-466C-A4E4-8FC7A442246A}" destId="{BE69C41F-9C12-49DF-B7B1-E8FEA85FBBFF}" srcOrd="3" destOrd="0" presId="urn:microsoft.com/office/officeart/2018/2/layout/IconVerticalSolidList"/>
    <dgm:cxn modelId="{8E777EE7-2910-463B-9F7E-97A27B5F67AD}" type="presParOf" srcId="{E5443BDB-E6F6-4019-A805-910C746085B6}" destId="{4B87C56F-4BFC-44CA-9795-AFEC24EA0748}" srcOrd="1" destOrd="0" presId="urn:microsoft.com/office/officeart/2018/2/layout/IconVerticalSolidList"/>
    <dgm:cxn modelId="{4F3DBAE4-F518-4648-BB9B-51D61FC774E7}" type="presParOf" srcId="{E5443BDB-E6F6-4019-A805-910C746085B6}" destId="{ABDDCB90-7D3A-422E-8D5A-79CE170AF6E7}" srcOrd="2" destOrd="0" presId="urn:microsoft.com/office/officeart/2018/2/layout/IconVerticalSolidList"/>
    <dgm:cxn modelId="{E42CB30D-CE10-4B25-ABC9-E2AD1D2CEA8C}" type="presParOf" srcId="{ABDDCB90-7D3A-422E-8D5A-79CE170AF6E7}" destId="{7363E22D-7A25-48FD-94DE-0555A4B57D30}" srcOrd="0" destOrd="0" presId="urn:microsoft.com/office/officeart/2018/2/layout/IconVerticalSolidList"/>
    <dgm:cxn modelId="{D2D15D4D-DFE9-47E4-AD94-46BCFF29DBD5}" type="presParOf" srcId="{ABDDCB90-7D3A-422E-8D5A-79CE170AF6E7}" destId="{07AFCDD2-A63C-47E8-B89A-746A29CF6589}" srcOrd="1" destOrd="0" presId="urn:microsoft.com/office/officeart/2018/2/layout/IconVerticalSolidList"/>
    <dgm:cxn modelId="{697109D3-F48A-43E1-B3E5-9D2079481F48}" type="presParOf" srcId="{ABDDCB90-7D3A-422E-8D5A-79CE170AF6E7}" destId="{A1F26DFA-DAD5-486D-B30E-1E6FFBD36230}" srcOrd="2" destOrd="0" presId="urn:microsoft.com/office/officeart/2018/2/layout/IconVerticalSolidList"/>
    <dgm:cxn modelId="{EE620AFB-FFD8-4121-9C59-6DE9CD6F6A28}" type="presParOf" srcId="{ABDDCB90-7D3A-422E-8D5A-79CE170AF6E7}" destId="{7F8B8C1C-ECFD-4FAE-9A21-62556C2F97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4BBA4-864D-4FA2-AB3A-2925A32CA0BF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A3127-BE1D-44C8-8B2E-6084F5AC69F5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9C41F-9C12-49DF-B7B1-E8FEA85FBBFF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used StandardScaler </a:t>
          </a:r>
        </a:p>
      </dsp:txBody>
      <dsp:txXfrm>
        <a:off x="2039300" y="956381"/>
        <a:ext cx="4474303" cy="1765627"/>
      </dsp:txXfrm>
    </dsp:sp>
    <dsp:sp modelId="{7363E22D-7A25-48FD-94DE-0555A4B57D30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AFCDD2-A63C-47E8-B89A-746A29CF6589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B8C1C-ECFD-4FAE-9A21-62556C2F9792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Splitting X and y into training and test dataset with 80, 20</a:t>
          </a:r>
          <a:endParaRPr lang="en-US" sz="2500" kern="1200"/>
        </a:p>
      </dsp:txBody>
      <dsp:txXfrm>
        <a:off x="2039300" y="3163416"/>
        <a:ext cx="4474303" cy="1765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F0F0-D72F-1545-B944-09C0BB1C8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6703D-3DF4-FE4B-BCC2-57E2816B3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06B93-A0B4-3D46-8215-18CF0BEAE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B4A1-D0D2-8B40-B0BC-7EA09C05ACAB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C3C3C-75C8-4D41-BC00-7C116E8EF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D57C-B154-FA47-91D8-6441FF3F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D75D-480A-DD4E-B634-19AC60DCD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58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B86E4-CA8D-1542-878E-72E17E1B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6CD8D-9A5F-2B47-A212-14FEB74C8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A7412-20CE-614E-8503-668FE426C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B4A1-D0D2-8B40-B0BC-7EA09C05ACAB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54793-5B2D-1441-A99B-D330008D5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2B90A-5707-9A45-A8F1-251D73F5C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D75D-480A-DD4E-B634-19AC60DCD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85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A089A-2C9A-3F44-96F3-8D642D6CB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74BB7C-457D-7443-933D-B6A99575F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551B7-F18A-2B47-905B-5670C1EA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B4A1-D0D2-8B40-B0BC-7EA09C05ACAB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9340C-FDDE-9E41-981A-84B26E21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1DE36-09B1-E64E-BE93-9E51C6AB6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D75D-480A-DD4E-B634-19AC60DCD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02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41B6-DF83-814D-9794-7244A91E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C511A-57F8-634A-97CA-FC46BEE51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EEDAB-7852-7049-8CC6-5715682FD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B4A1-D0D2-8B40-B0BC-7EA09C05ACAB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FDEF1-2A2A-8F43-8C08-72C893F0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4756C-4E7F-9E43-AC38-05540E91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D75D-480A-DD4E-B634-19AC60DCD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79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07E5B-EAD0-4444-B1B6-8354E01B4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AF02-ED6F-D34D-9CC8-B679E62CE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8A514-9209-BF4B-B0A6-29F7AC59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B4A1-D0D2-8B40-B0BC-7EA09C05ACAB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65BE7-05EB-684B-AD36-6334F8C55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2F939-A7F0-8B44-ADEA-0092B90F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D75D-480A-DD4E-B634-19AC60DCD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03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853F-A900-984A-936F-A3C819C2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00C8E-3848-F846-B660-1ED099255B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1F620-99F7-8F49-B3C2-C7B040334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A3DD7-E4D3-B341-94BD-CC049546E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B4A1-D0D2-8B40-B0BC-7EA09C05ACAB}" type="datetimeFigureOut">
              <a:rPr lang="en-US" smtClean="0"/>
              <a:t>6/14/20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14D2A-3A52-5D49-A1A1-C5E8EEF9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3E60C-AE8C-E54B-89DB-80E50BDB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D75D-480A-DD4E-B634-19AC60DCD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7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86F88-F972-EE4A-8730-7EE9F0BD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3EE08-EF35-E143-8DE9-8807A83F4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E6048-AE48-3A40-A556-984C53F72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4B5D50-118D-0346-9242-61DFC24D12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239651-722E-924A-B0C9-B9BCF97E0A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36ECCF-66E9-B340-9F9C-55751C651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B4A1-D0D2-8B40-B0BC-7EA09C05ACAB}" type="datetimeFigureOut">
              <a:rPr lang="en-US" smtClean="0"/>
              <a:t>6/14/20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0FA47-812E-A04E-B0D9-1157F0CA7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840FF-CAC3-C740-A2CA-F6111755A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D75D-480A-DD4E-B634-19AC60DCD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29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980C-CD36-DA43-9BD2-C52360827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49D104-02B0-7D48-9EAD-0796BB381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B4A1-D0D2-8B40-B0BC-7EA09C05ACAB}" type="datetimeFigureOut">
              <a:rPr lang="en-US" smtClean="0"/>
              <a:t>6/14/20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4889F5-5CED-8C49-AC99-E62C1FCD0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18393A-74D7-064D-8BF4-CDBD6766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D75D-480A-DD4E-B634-19AC60DCD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90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B3067-0172-6D4C-A97C-F7B9CC272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B4A1-D0D2-8B40-B0BC-7EA09C05ACAB}" type="datetimeFigureOut">
              <a:rPr lang="en-US" smtClean="0"/>
              <a:t>6/14/20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64D06B-4B49-594E-91F4-8241A3505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46076-285B-1D49-BA28-E7BBA97DA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D75D-480A-DD4E-B634-19AC60DCD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2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D949A-E4E3-0E44-A717-05C7340FC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BCBBC-FB03-5247-B68E-0D821F751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BFE7E-9685-DB4B-86F3-FD87663D9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E03D6-3A26-3B48-9909-1DEBE129A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B4A1-D0D2-8B40-B0BC-7EA09C05ACAB}" type="datetimeFigureOut">
              <a:rPr lang="en-US" smtClean="0"/>
              <a:t>6/14/20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12883-3F84-5047-BCF8-F4E31D7F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4552E-2AEC-A041-8B0D-5CDF6CD04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D75D-480A-DD4E-B634-19AC60DCD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40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1251-4163-054B-AAF3-3BCC165A7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264A4C-7354-FA43-BD17-9631F5128D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E382A-44FB-F741-A4C0-42EF74539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78131-C3FF-1C4D-B9AB-06CE4807F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B4A1-D0D2-8B40-B0BC-7EA09C05ACAB}" type="datetimeFigureOut">
              <a:rPr lang="en-US" smtClean="0"/>
              <a:t>6/14/20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41015-41E9-E440-A376-E98C46AA2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4EA9B-CAFB-8B48-97A3-23725EF5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4D75D-480A-DD4E-B634-19AC60DCD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7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765DDE-3439-EC43-8BEB-ADC991CBB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D9CFD-FFE8-AB4F-A5BC-80DBED1E0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DE350-DA36-0748-8A46-F43B9F5EC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2B4A1-D0D2-8B40-B0BC-7EA09C05ACAB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40A51-6518-3F42-9AD1-1D9710783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57092-66B3-4C4E-92AC-C0A346AC8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4D75D-480A-DD4E-B634-19AC60DCD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15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4D8B-8647-2343-8091-BF99AF74F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34110"/>
            <a:ext cx="5936370" cy="3466213"/>
          </a:xfrm>
        </p:spPr>
        <p:txBody>
          <a:bodyPr anchor="b">
            <a:normAutofit/>
          </a:bodyPr>
          <a:lstStyle/>
          <a:p>
            <a:pPr algn="l"/>
            <a:r>
              <a:rPr lang="en-US" sz="7200">
                <a:solidFill>
                  <a:srgbClr val="FFFFFF"/>
                </a:solidFill>
              </a:rPr>
              <a:t>HousePrice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0F48E-EF83-A348-955E-9149CAE41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180354"/>
            <a:ext cx="5649289" cy="1279978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By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Kapil Gupta</a:t>
            </a:r>
          </a:p>
        </p:txBody>
      </p:sp>
    </p:spTree>
    <p:extLst>
      <p:ext uri="{BB962C8B-B14F-4D97-AF65-F5344CB8AC3E}">
        <p14:creationId xmlns:p14="http://schemas.microsoft.com/office/powerpoint/2010/main" val="3638167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58EAC3-54C0-1144-90C1-EBAE848A6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49" y="1428750"/>
            <a:ext cx="3732213" cy="234315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E22F787-0DEB-D74B-A45C-93FF72B4E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76200"/>
            <a:ext cx="10515600" cy="1325563"/>
          </a:xfrm>
        </p:spPr>
        <p:txBody>
          <a:bodyPr/>
          <a:lstStyle/>
          <a:p>
            <a:r>
              <a:rPr lang="en-US" dirty="0"/>
              <a:t>Handling Outlier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C23F1D-4CEB-EC44-8EEE-26295DC4D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3" y="1428750"/>
            <a:ext cx="4564064" cy="2128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EA079A-B40A-994D-9B3A-6C3C3BB5B5C3}"/>
              </a:ext>
            </a:extLst>
          </p:cNvPr>
          <p:cNvSpPr txBox="1"/>
          <p:nvPr/>
        </p:nvSpPr>
        <p:spPr>
          <a:xfrm>
            <a:off x="2900363" y="880031"/>
            <a:ext cx="384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used Inter quartile range, 1.5 IRQ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E3D078-D3F4-474B-8C16-8581264E9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49" y="4187269"/>
            <a:ext cx="3960813" cy="19182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323191-6EA3-004D-A285-0802789D7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212" y="3976687"/>
            <a:ext cx="4852987" cy="212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01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E22F787-0DEB-D74B-A45C-93FF72B4E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Check Exp Variable linearity with TV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D567F3-9B16-5741-BBC5-71B04852B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97" y="1675227"/>
            <a:ext cx="960480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72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E22F787-0DEB-D74B-A45C-93FF72B4E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Scaling and  Splitting X and y into training and test datasets</a:t>
            </a:r>
            <a:b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" name="TextBox 1">
            <a:extLst>
              <a:ext uri="{FF2B5EF4-FFF2-40B4-BE49-F238E27FC236}">
                <a16:creationId xmlns:a16="http://schemas.microsoft.com/office/drawing/2014/main" id="{D900ECDE-2C83-4303-9DCF-8475F3F7B5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179671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979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542DDC6-411A-A442-BEC2-BD923925D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Applying ML Algo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8D7BF-4F6F-F548-9063-A2021E408CD4}"/>
              </a:ext>
            </a:extLst>
          </p:cNvPr>
          <p:cNvSpPr txBox="1"/>
          <p:nvPr/>
        </p:nvSpPr>
        <p:spPr>
          <a:xfrm>
            <a:off x="5053013" y="728663"/>
            <a:ext cx="6411913" cy="568325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600"/>
              <a:t>We used Random-Forest and  Liner Regression </a:t>
            </a:r>
            <a:endParaRPr lang="en-IN" sz="26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D9C2A-C62A-8348-9E5E-551947DC6EA0}"/>
              </a:ext>
            </a:extLst>
          </p:cNvPr>
          <p:cNvSpPr txBox="1"/>
          <p:nvPr/>
        </p:nvSpPr>
        <p:spPr>
          <a:xfrm>
            <a:off x="5053013" y="1379538"/>
            <a:ext cx="6411913" cy="97790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1100" b="1"/>
              <a:t>RMSE Results of </a:t>
            </a:r>
            <a:r>
              <a:rPr lang="en-IN" sz="1100" b="1" err="1"/>
              <a:t>RandomForest</a:t>
            </a:r>
            <a:endParaRPr lang="en-IN" sz="1100" b="1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1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err="1"/>
              <a:t>RMSE_train</a:t>
            </a:r>
            <a:r>
              <a:rPr lang="en-US" sz="1100"/>
              <a:t>     </a:t>
            </a:r>
            <a:r>
              <a:rPr lang="en-IN" sz="1100"/>
              <a:t>0.1523</a:t>
            </a:r>
            <a:endParaRPr lang="en-US" sz="11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err="1"/>
              <a:t>RMSE_test</a:t>
            </a:r>
            <a:r>
              <a:rPr lang="en-US" sz="1100"/>
              <a:t>      </a:t>
            </a:r>
            <a:r>
              <a:rPr lang="en-IN" sz="1100"/>
              <a:t>0.5034</a:t>
            </a:r>
            <a:endParaRPr lang="en-US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54D4C-7915-0B40-ABCE-C5F19161AF9C}"/>
              </a:ext>
            </a:extLst>
          </p:cNvPr>
          <p:cNvSpPr txBox="1"/>
          <p:nvPr/>
        </p:nvSpPr>
        <p:spPr>
          <a:xfrm>
            <a:off x="5053013" y="2439988"/>
            <a:ext cx="6411913" cy="750888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700" b="1"/>
              <a:t>RMSE Results of LR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700" b="1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700" err="1"/>
              <a:t>RMSE_train</a:t>
            </a:r>
            <a:r>
              <a:rPr lang="en-IN" sz="700"/>
              <a:t>. 0.3869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700" err="1"/>
              <a:t>RMSE_test</a:t>
            </a:r>
            <a:r>
              <a:rPr lang="en-IN" sz="700"/>
              <a:t>.   0.4820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615E4E-514F-774A-91D3-8DEBB9783CA7}"/>
              </a:ext>
            </a:extLst>
          </p:cNvPr>
          <p:cNvSpPr/>
          <p:nvPr/>
        </p:nvSpPr>
        <p:spPr>
          <a:xfrm>
            <a:off x="5053013" y="3273425"/>
            <a:ext cx="6411913" cy="2478088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1500" b="1" i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LR Model </a:t>
            </a:r>
            <a:r>
              <a:rPr lang="en-IN" sz="1500" b="1" i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r_squared</a:t>
            </a:r>
            <a:r>
              <a:rPr lang="en-IN" sz="1500" b="1" i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and </a:t>
            </a:r>
            <a:r>
              <a:rPr lang="en-IN" sz="1500" b="1" i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adjusted_r_squared</a:t>
            </a:r>
            <a:r>
              <a:rPr lang="en-IN" sz="1500" b="1" i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for Train and Test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1500" b="1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1500" b="1" i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r_squared</a:t>
            </a:r>
            <a:r>
              <a:rPr lang="en-IN" sz="1500" b="1" i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Train. </a:t>
            </a:r>
            <a:r>
              <a:rPr lang="en-IN" sz="1500"/>
              <a:t>0.8429</a:t>
            </a:r>
            <a:endParaRPr lang="en-IN" sz="1500" b="1" i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1500" b="1" i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adjusted_r_squared</a:t>
            </a:r>
            <a:r>
              <a:rPr lang="en-IN" sz="1500" b="1" i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Train </a:t>
            </a:r>
            <a:r>
              <a:rPr lang="en-IN" sz="1500"/>
              <a:t>0.841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1500" b="1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1500" b="1" i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r_squared</a:t>
            </a:r>
            <a:r>
              <a:rPr lang="en-IN" sz="1500" b="1" i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Test </a:t>
            </a:r>
            <a:r>
              <a:rPr lang="en-IN" sz="1500"/>
              <a:t>0.8029</a:t>
            </a:r>
            <a:endParaRPr lang="en-IN" sz="1500" b="1" i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1500" b="1" i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adjusted_r_squared</a:t>
            </a:r>
            <a:r>
              <a:rPr lang="en-IN" sz="1500" b="1" i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for Test. </a:t>
            </a:r>
            <a:r>
              <a:rPr lang="en-IN" sz="1500"/>
              <a:t>0.7947</a:t>
            </a:r>
            <a:endParaRPr lang="en-IN" sz="1500" b="1" i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764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1A1EA-958A-6B46-AAFE-B2E95203E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 new result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F9EF4-8694-424F-979B-90560F3D2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188382"/>
            <a:ext cx="6553545" cy="44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76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42DDC6-411A-A442-BEC2-BD923925D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 and Insights 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8D7BF-4F6F-F548-9063-A2021E408CD4}"/>
              </a:ext>
            </a:extLst>
          </p:cNvPr>
          <p:cNvSpPr txBox="1"/>
          <p:nvPr/>
        </p:nvSpPr>
        <p:spPr>
          <a:xfrm>
            <a:off x="2165569" y="1956816"/>
            <a:ext cx="7860863" cy="40248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Using random Forest for Regression gives poor results with very less RMSE values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Leaner Regression givens good results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* LR RMSE Train is .38 and RMSE Test is 0.48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RMSE Range goes from 0 to 1, it is not that small anymore. However, although the smaller the RMSE, the better model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* adjusted_r_squared for Test 0.79 and Train is .0.80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 R-squared values range from 0 to 1 and are commonly stated as percentages from 0% to 100%.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An R-squared of 100% means that all movements of a security (or another dependent variable) are completely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explained by movements in the index (or the independent variable(s) you are interested in)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* Hence LR model is good for this Data set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However, We can increase the model performance by adding the more Exp. variable but their could be changes of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Overfitting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1"/>
          </a:p>
        </p:txBody>
      </p:sp>
    </p:spTree>
    <p:extLst>
      <p:ext uri="{BB962C8B-B14F-4D97-AF65-F5344CB8AC3E}">
        <p14:creationId xmlns:p14="http://schemas.microsoft.com/office/powerpoint/2010/main" val="3768961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DF425-196F-2C4F-A0FF-595928059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743" y="2530063"/>
            <a:ext cx="4996329" cy="19367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39127F-BCFE-6B47-9A2D-8BB0C49709FD}"/>
              </a:ext>
            </a:extLst>
          </p:cNvPr>
          <p:cNvSpPr txBox="1"/>
          <p:nvPr/>
        </p:nvSpPr>
        <p:spPr>
          <a:xfrm>
            <a:off x="6360607" y="4214848"/>
            <a:ext cx="3842778" cy="489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 goal is to predict House Sale Price.</a:t>
            </a:r>
          </a:p>
        </p:txBody>
      </p:sp>
    </p:spTree>
    <p:extLst>
      <p:ext uri="{BB962C8B-B14F-4D97-AF65-F5344CB8AC3E}">
        <p14:creationId xmlns:p14="http://schemas.microsoft.com/office/powerpoint/2010/main" val="787634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DF425-196F-2C4F-A0FF-595928059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EE48D6-57BE-EA4B-864B-829DFB7E31C8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Number of total  variables	81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Number of observations	1460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Missing cells	6965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Missing cells (%)	5.9%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Duplicate rows	0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Duplicate rows (%)	0.0%</a:t>
            </a:r>
            <a:endParaRPr lang="en-US" sz="2200" b="1"/>
          </a:p>
        </p:txBody>
      </p:sp>
    </p:spTree>
    <p:extLst>
      <p:ext uri="{BB962C8B-B14F-4D97-AF65-F5344CB8AC3E}">
        <p14:creationId xmlns:p14="http://schemas.microsoft.com/office/powerpoint/2010/main" val="3017521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DF425-196F-2C4F-A0FF-595928059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Pre-Processing using pandas pre profiling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BD4F9-B82F-D24D-8AE2-653DDFE45909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*******Analysis on </a:t>
            </a:r>
            <a:r>
              <a:rPr lang="en-US" sz="1700" dirty="0" err="1"/>
              <a:t>Misssing</a:t>
            </a:r>
            <a:r>
              <a:rPr lang="en-US" sz="1700" dirty="0"/>
              <a:t> values as below**********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We can drop the ('Alley', '</a:t>
            </a:r>
            <a:r>
              <a:rPr lang="en-US" sz="1700" dirty="0" err="1"/>
              <a:t>PoolQC</a:t>
            </a:r>
            <a:r>
              <a:rPr lang="en-US" sz="1700" dirty="0"/>
              <a:t>', 'Fence', '</a:t>
            </a:r>
            <a:r>
              <a:rPr lang="en-US" sz="1700" dirty="0" err="1"/>
              <a:t>MiscFeature</a:t>
            </a:r>
            <a:r>
              <a:rPr lang="en-US" sz="1700" dirty="0"/>
              <a:t>', '</a:t>
            </a:r>
            <a:r>
              <a:rPr lang="en-US" sz="1700" dirty="0" err="1"/>
              <a:t>MiscVal</a:t>
            </a:r>
            <a:r>
              <a:rPr lang="en-US" sz="1700" dirty="0"/>
              <a:t>', '</a:t>
            </a:r>
            <a:r>
              <a:rPr lang="en-US" sz="1700" dirty="0" err="1"/>
              <a:t>LowQualFinSF</a:t>
            </a:r>
            <a:r>
              <a:rPr lang="en-US" sz="1700" dirty="0"/>
              <a:t>', '</a:t>
            </a:r>
            <a:r>
              <a:rPr lang="en-US" sz="1700" dirty="0" err="1"/>
              <a:t>EnclosedPorch</a:t>
            </a:r>
            <a:r>
              <a:rPr lang="en-US" sz="1700" dirty="0"/>
              <a:t>', '3SsnPorch' , '</a:t>
            </a:r>
            <a:r>
              <a:rPr lang="en-US" sz="1700" dirty="0" err="1"/>
              <a:t>ScreenPorch</a:t>
            </a:r>
            <a:r>
              <a:rPr lang="en-US" sz="1700" dirty="0"/>
              <a:t>', '</a:t>
            </a:r>
            <a:r>
              <a:rPr lang="en-US" sz="1700" dirty="0" err="1"/>
              <a:t>PoolArea</a:t>
            </a:r>
            <a:r>
              <a:rPr lang="en-US" sz="1700" dirty="0"/>
              <a:t>', '</a:t>
            </a:r>
            <a:r>
              <a:rPr lang="en-US" sz="1700" dirty="0" err="1"/>
              <a:t>MiscVal</a:t>
            </a:r>
            <a:r>
              <a:rPr lang="en-US" sz="1700" dirty="0"/>
              <a:t>' ) due to high more than 80% missing values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Uniform data, Maximum data is uniform or same more data more than 85%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'Id', 'Street', 'Utilities', '</a:t>
            </a:r>
            <a:r>
              <a:rPr lang="en-US" sz="1700" dirty="0" err="1"/>
              <a:t>LotConfig</a:t>
            </a:r>
            <a:r>
              <a:rPr lang="en-US" sz="1700" dirty="0"/>
              <a:t>', '</a:t>
            </a:r>
            <a:r>
              <a:rPr lang="en-US" sz="1700" dirty="0" err="1"/>
              <a:t>LandSlope</a:t>
            </a:r>
            <a:r>
              <a:rPr lang="en-US" sz="1700" dirty="0"/>
              <a:t>', 'Condition2', 'Condition1', '</a:t>
            </a:r>
            <a:r>
              <a:rPr lang="en-US" sz="1700" dirty="0" err="1"/>
              <a:t>BldgType</a:t>
            </a:r>
            <a:r>
              <a:rPr lang="en-US" sz="1700" dirty="0"/>
              <a:t>', '</a:t>
            </a:r>
            <a:r>
              <a:rPr lang="en-US" sz="1700" dirty="0" err="1"/>
              <a:t>RoofMatl</a:t>
            </a:r>
            <a:r>
              <a:rPr lang="en-US" sz="1700" dirty="0"/>
              <a:t>', 'Heating', '</a:t>
            </a:r>
            <a:r>
              <a:rPr lang="en-US" sz="1700" dirty="0" err="1"/>
              <a:t>CentralAir</a:t>
            </a:r>
            <a:r>
              <a:rPr lang="en-US" sz="1700" dirty="0"/>
              <a:t>', 'Electrical', '</a:t>
            </a:r>
            <a:r>
              <a:rPr lang="en-US" sz="1700" dirty="0" err="1"/>
              <a:t>BsmtHalfBath</a:t>
            </a:r>
            <a:r>
              <a:rPr lang="en-US" sz="1700" dirty="0"/>
              <a:t>', '</a:t>
            </a:r>
            <a:r>
              <a:rPr lang="en-US" sz="1700" dirty="0" err="1"/>
              <a:t>KitchenAbvGr</a:t>
            </a:r>
            <a:r>
              <a:rPr lang="en-US" sz="1700" dirty="0"/>
              <a:t>', 'Functional', '</a:t>
            </a:r>
            <a:r>
              <a:rPr lang="en-US" sz="1700" dirty="0" err="1"/>
              <a:t>GarageQual</a:t>
            </a:r>
            <a:r>
              <a:rPr lang="en-US" sz="1700" dirty="0"/>
              <a:t>', '</a:t>
            </a:r>
            <a:r>
              <a:rPr lang="en-US" sz="1700" dirty="0" err="1"/>
              <a:t>GarageCond</a:t>
            </a:r>
            <a:r>
              <a:rPr lang="en-US" sz="1700" dirty="0"/>
              <a:t>', '</a:t>
            </a:r>
            <a:r>
              <a:rPr lang="en-US" sz="1700" dirty="0" err="1"/>
              <a:t>PavedDrive</a:t>
            </a:r>
            <a:r>
              <a:rPr lang="en-US" sz="1700" dirty="0"/>
              <a:t>', '</a:t>
            </a:r>
            <a:r>
              <a:rPr lang="en-US" sz="1700" dirty="0" err="1"/>
              <a:t>SaleType</a:t>
            </a:r>
            <a:r>
              <a:rPr lang="en-US" sz="1700" dirty="0"/>
              <a:t>', '</a:t>
            </a:r>
            <a:r>
              <a:rPr lang="en-US" sz="1700" dirty="0" err="1"/>
              <a:t>SaleCondition</a:t>
            </a:r>
            <a:r>
              <a:rPr lang="en-US" sz="1700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096276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FFDF7DA-095C-7641-9DF7-248E4AC1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Missing Values Treatment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597A8-39BA-4841-8F80-895F926E8DF0}"/>
              </a:ext>
            </a:extLst>
          </p:cNvPr>
          <p:cNvSpPr txBox="1"/>
          <p:nvPr/>
        </p:nvSpPr>
        <p:spPr>
          <a:xfrm>
            <a:off x="805543" y="2871982"/>
            <a:ext cx="5272888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Observation form the Heat Correlation TV  SalesPrice is highly corelated with OverallQuality,  OverallCond, GrLivArea, YearBuil, YearRemoteAdd, TotalBsMTSF, GrLiveArea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YearBuilt is higly corelated with GarageYrBlt Hence we can drop one Drop,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1stflrSF is higly corelated TotalBsmtS, hence we can drop one ,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TotalRmsAbvGrd is higly corelated with GrLiveArea heance we can drop one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GarageCares is higly corelated with   GarageArea , hence we can drop one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SalesPrice have very low/poor corelation with OverAllCond, MSSubClass, YrSold, BsmtFinSF2 and MoSiold can be drop them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CF541-A363-0C4E-A5C1-9C6932471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1" r="8679" b="1"/>
          <a:stretch/>
        </p:blipFill>
        <p:spPr>
          <a:xfrm>
            <a:off x="6893317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47088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FFDF7DA-095C-7641-9DF7-248E4AC1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Missing Values Treatment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C71EB6-2B64-1F4D-AB42-9C91121F35A8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 dirty="0"/>
              <a:t>Missing data as below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We have below Exp. Continuous  Variable, Here we have apply  iterative-imputer  to replace the Null values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/>
              <a:t>LotFrontage</a:t>
            </a:r>
            <a:r>
              <a:rPr lang="en-US" sz="1200" dirty="0"/>
              <a:t>     1201 non-null float64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/>
              <a:t>MasVnrArea</a:t>
            </a:r>
            <a:r>
              <a:rPr lang="en-US" sz="1200" dirty="0"/>
              <a:t>      1452 non-null float64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BsmtFinSF1      1460 non-null int64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For Below Exp. Categorical </a:t>
            </a:r>
            <a:r>
              <a:rPr lang="en-US" sz="1200" dirty="0" err="1"/>
              <a:t>varible</a:t>
            </a:r>
            <a:r>
              <a:rPr lang="en-US" sz="1200" dirty="0"/>
              <a:t>, we use the MOD to replace the null values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/>
              <a:t>MasVnrType</a:t>
            </a:r>
            <a:r>
              <a:rPr lang="en-US" sz="1200" dirty="0"/>
              <a:t>      1452 non-null object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/>
              <a:t>BsmtQual</a:t>
            </a:r>
            <a:r>
              <a:rPr lang="en-US" sz="1200" dirty="0"/>
              <a:t>        1423 non-null object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/>
              <a:t>BsmtCond</a:t>
            </a:r>
            <a:r>
              <a:rPr lang="en-US" sz="1200" dirty="0"/>
              <a:t>        1423 non-null object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/>
              <a:t>BsmtExposure</a:t>
            </a:r>
            <a:r>
              <a:rPr lang="en-US" sz="1200" dirty="0"/>
              <a:t>    1422 non-null object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BsmtFinType1    1423 non-null object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BsmtFinType2    1422 non-null object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/>
              <a:t>FireplaceQu</a:t>
            </a:r>
            <a:r>
              <a:rPr lang="en-US" sz="1200" dirty="0"/>
              <a:t>     770 non-null object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/>
              <a:t>GarageType</a:t>
            </a:r>
            <a:r>
              <a:rPr lang="en-US" sz="1200" dirty="0"/>
              <a:t>      1379 non-null object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/>
              <a:t>GarageFinish</a:t>
            </a:r>
            <a:r>
              <a:rPr lang="en-US" sz="1200" dirty="0"/>
              <a:t>    1379 non-null object</a:t>
            </a:r>
          </a:p>
        </p:txBody>
      </p:sp>
    </p:spTree>
    <p:extLst>
      <p:ext uri="{BB962C8B-B14F-4D97-AF65-F5344CB8AC3E}">
        <p14:creationId xmlns:p14="http://schemas.microsoft.com/office/powerpoint/2010/main" val="414946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D88AB6-FEAC-F241-BD86-8E58C92E5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Engineering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30CEA-7D02-D346-AEB3-09117BFD50AF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We  create new Exp. Variable </a:t>
            </a:r>
            <a:r>
              <a:rPr lang="en-US" sz="2200" dirty="0" err="1">
                <a:solidFill>
                  <a:schemeClr val="bg1"/>
                </a:solidFill>
              </a:rPr>
              <a:t>premium_house</a:t>
            </a:r>
            <a:r>
              <a:rPr lang="en-US" sz="2200" dirty="0">
                <a:solidFill>
                  <a:schemeClr val="bg1"/>
                </a:solidFill>
              </a:rPr>
              <a:t>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if house have more than 2 </a:t>
            </a:r>
            <a:r>
              <a:rPr lang="en-US" sz="2200" dirty="0" err="1">
                <a:solidFill>
                  <a:schemeClr val="bg1"/>
                </a:solidFill>
              </a:rPr>
              <a:t>FullBath</a:t>
            </a:r>
            <a:r>
              <a:rPr lang="en-US" sz="2200" dirty="0">
                <a:solidFill>
                  <a:schemeClr val="bg1"/>
                </a:solidFill>
              </a:rPr>
              <a:t> and more than 2 </a:t>
            </a:r>
            <a:r>
              <a:rPr lang="en-US" sz="2200" dirty="0" err="1">
                <a:solidFill>
                  <a:schemeClr val="bg1"/>
                </a:solidFill>
              </a:rPr>
              <a:t>GarageCars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544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EBB63A-C427-1D4A-AA5A-82ABCF39B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3990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/>
              <a:t>Checking Assumptions and post Data processing</a:t>
            </a:r>
            <a:br>
              <a:rPr lang="en-US" sz="2800" b="1"/>
            </a:br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7B01D-A6E7-644D-AEDF-01FB782DB7E6}"/>
              </a:ext>
            </a:extLst>
          </p:cNvPr>
          <p:cNvSpPr txBox="1"/>
          <p:nvPr/>
        </p:nvSpPr>
        <p:spPr>
          <a:xfrm>
            <a:off x="805544" y="2871982"/>
            <a:ext cx="4399094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Below is Normalization curve for TV </a:t>
            </a:r>
            <a:r>
              <a:rPr lang="en-US"/>
              <a:t>Saleprice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Here we can see, curve is not normalize  , Hence we took log of </a:t>
            </a:r>
            <a:r>
              <a:rPr lang="en-US"/>
              <a:t>SalesPrice</a:t>
            </a:r>
          </a:p>
        </p:txBody>
      </p:sp>
      <p:sp>
        <p:nvSpPr>
          <p:cNvPr id="17" name="Freeform: Shape 15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7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068F7-5D28-0F4A-B6E9-FB2FB22CE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608" y="599325"/>
            <a:ext cx="3856058" cy="2741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862529-DB40-B04D-84BD-9D05E2E75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093" y="3638358"/>
            <a:ext cx="4169090" cy="2741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CF8F53-E564-514B-9BDA-FA8CB02D981B}"/>
              </a:ext>
            </a:extLst>
          </p:cNvPr>
          <p:cNvSpPr txBox="1"/>
          <p:nvPr/>
        </p:nvSpPr>
        <p:spPr>
          <a:xfrm>
            <a:off x="7414093" y="3358625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</a:rPr>
              <a:t>After log of sales</a:t>
            </a:r>
          </a:p>
        </p:txBody>
      </p:sp>
    </p:spTree>
    <p:extLst>
      <p:ext uri="{BB962C8B-B14F-4D97-AF65-F5344CB8AC3E}">
        <p14:creationId xmlns:p14="http://schemas.microsoft.com/office/powerpoint/2010/main" val="2924720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DF425-196F-2C4F-A0FF-595928059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60ACA-F3CE-1449-BCFC-38969A1D2791}"/>
              </a:ext>
            </a:extLst>
          </p:cNvPr>
          <p:cNvSpPr txBox="1"/>
          <p:nvPr/>
        </p:nvSpPr>
        <p:spPr>
          <a:xfrm>
            <a:off x="5194300" y="533400"/>
            <a:ext cx="6470650" cy="1373188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/>
              <a:t>Before Feature selection we performed one Hot Encoding to  handle Categorical data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/>
              <a:t>We used </a:t>
            </a:r>
            <a:r>
              <a:rPr lang="en-US" sz="1500" err="1"/>
              <a:t>SelectKBest</a:t>
            </a:r>
            <a:r>
              <a:rPr lang="en-US" sz="1500"/>
              <a:t> and </a:t>
            </a:r>
            <a:r>
              <a:rPr lang="en-US" sz="1500" err="1"/>
              <a:t>f_regression</a:t>
            </a:r>
            <a:r>
              <a:rPr lang="en-US" sz="1500"/>
              <a:t> for feature </a:t>
            </a:r>
            <a:r>
              <a:rPr lang="en-US" sz="1500" err="1"/>
              <a:t>Exteration</a:t>
            </a:r>
            <a:endParaRPr lang="en-US" sz="150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/>
              <a:t>Top 11 Exp variable  Feature score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DE83F-4B56-C64C-92B5-058F2547307A}"/>
              </a:ext>
            </a:extLst>
          </p:cNvPr>
          <p:cNvSpPr txBox="1"/>
          <p:nvPr/>
        </p:nvSpPr>
        <p:spPr>
          <a:xfrm>
            <a:off x="5194300" y="1989138"/>
            <a:ext cx="6470650" cy="434340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Feature Score of </a:t>
            </a:r>
            <a:r>
              <a:rPr lang="en-US" sz="2000" err="1"/>
              <a:t>OverallQual</a:t>
            </a:r>
            <a:r>
              <a:rPr lang="en-US" sz="2000"/>
              <a:t> : 2436.7705909063657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Feature Score of </a:t>
            </a:r>
            <a:r>
              <a:rPr lang="en-US" sz="2000" err="1"/>
              <a:t>GrLivArea</a:t>
            </a:r>
            <a:r>
              <a:rPr lang="en-US" sz="2000"/>
              <a:t> : 1470.5850099552902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Feature Score of </a:t>
            </a:r>
            <a:r>
              <a:rPr lang="en-US" sz="2000" err="1"/>
              <a:t>GarageCars</a:t>
            </a:r>
            <a:r>
              <a:rPr lang="en-US" sz="2000"/>
              <a:t> : 1013.7056661608061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Feature Score of </a:t>
            </a:r>
            <a:r>
              <a:rPr lang="en-US" sz="2000" err="1"/>
              <a:t>TotalBsmtSF</a:t>
            </a:r>
            <a:r>
              <a:rPr lang="en-US" sz="2000"/>
              <a:t> : 880.3412823895806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Feature Score of </a:t>
            </a:r>
            <a:r>
              <a:rPr lang="en-US" sz="2000" err="1"/>
              <a:t>ExterQual_TA</a:t>
            </a:r>
            <a:r>
              <a:rPr lang="en-US" sz="2000"/>
              <a:t> : 774.677018963505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Feature Score of </a:t>
            </a:r>
            <a:r>
              <a:rPr lang="en-US" sz="2000" err="1"/>
              <a:t>FullBath</a:t>
            </a:r>
            <a:r>
              <a:rPr lang="en-US" sz="2000"/>
              <a:t> : 668.430296487314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Feature Score of </a:t>
            </a:r>
            <a:r>
              <a:rPr lang="en-US" sz="2000" err="1"/>
              <a:t>YearBuilt</a:t>
            </a:r>
            <a:r>
              <a:rPr lang="en-US" sz="2000"/>
              <a:t> : 548.6658210637419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Feature Score of </a:t>
            </a:r>
            <a:r>
              <a:rPr lang="en-US" sz="2000" err="1"/>
              <a:t>KitchenQual_TA</a:t>
            </a:r>
            <a:r>
              <a:rPr lang="en-US" sz="2000"/>
              <a:t> : 538.3585237788432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Feature Score of </a:t>
            </a:r>
            <a:r>
              <a:rPr lang="en-US" sz="2000" err="1"/>
              <a:t>GarageFinish_Unf</a:t>
            </a:r>
            <a:r>
              <a:rPr lang="en-US" sz="2000"/>
              <a:t> : 523.2464965022317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Feature Score of </a:t>
            </a:r>
            <a:r>
              <a:rPr lang="en-US" sz="2000" err="1"/>
              <a:t>YearRemodAdd</a:t>
            </a:r>
            <a:r>
              <a:rPr lang="en-US" sz="2000"/>
              <a:t> : 504.7148547249311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Feature Score of </a:t>
            </a:r>
            <a:r>
              <a:rPr lang="en-US" sz="2000" err="1"/>
              <a:t>BsmtQual_TA</a:t>
            </a:r>
            <a:r>
              <a:rPr lang="en-US" sz="2000"/>
              <a:t> : 482.24046384868586</a:t>
            </a:r>
          </a:p>
        </p:txBody>
      </p:sp>
    </p:spTree>
    <p:extLst>
      <p:ext uri="{BB962C8B-B14F-4D97-AF65-F5344CB8AC3E}">
        <p14:creationId xmlns:p14="http://schemas.microsoft.com/office/powerpoint/2010/main" val="3861115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790</Words>
  <Application>Microsoft Macintosh PowerPoint</Application>
  <PresentationFormat>Widescreen</PresentationFormat>
  <Paragraphs>110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Helvetica Neue</vt:lpstr>
      <vt:lpstr>Office Theme</vt:lpstr>
      <vt:lpstr>HousePrice prediction</vt:lpstr>
      <vt:lpstr>Goal</vt:lpstr>
      <vt:lpstr>Dataset statistics</vt:lpstr>
      <vt:lpstr>Data Pre-Processing using pandas pre profiling </vt:lpstr>
      <vt:lpstr>Missing Values Treatment</vt:lpstr>
      <vt:lpstr>Missing Values Treatment</vt:lpstr>
      <vt:lpstr>Feature Engineering</vt:lpstr>
      <vt:lpstr>Checking Assumptions and post Data processing </vt:lpstr>
      <vt:lpstr>Feature Selection</vt:lpstr>
      <vt:lpstr>Handling Outlier</vt:lpstr>
      <vt:lpstr>Check Exp Variable linearity with TV</vt:lpstr>
      <vt:lpstr>Scaling and  Splitting X and y into training and test datasets </vt:lpstr>
      <vt:lpstr>Applying ML Algo</vt:lpstr>
      <vt:lpstr>Predict new result</vt:lpstr>
      <vt:lpstr>Conclusion and Insights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HousePrice prediction</dc:title>
  <dc:creator>Gupta, Kapil</dc:creator>
  <cp:lastModifiedBy>Gupta, Kapil</cp:lastModifiedBy>
  <cp:revision>1</cp:revision>
  <dcterms:created xsi:type="dcterms:W3CDTF">2020-06-14T08:58:19Z</dcterms:created>
  <dcterms:modified xsi:type="dcterms:W3CDTF">2020-06-14T08:58:33Z</dcterms:modified>
</cp:coreProperties>
</file>